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28"/>
  </p:notesMasterIdLst>
  <p:sldIdLst>
    <p:sldId id="397" r:id="rId3"/>
    <p:sldId id="398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338" r:id="rId14"/>
    <p:sldId id="396" r:id="rId15"/>
    <p:sldId id="391" r:id="rId16"/>
    <p:sldId id="394" r:id="rId17"/>
    <p:sldId id="389" r:id="rId18"/>
    <p:sldId id="387" r:id="rId19"/>
    <p:sldId id="386" r:id="rId20"/>
    <p:sldId id="383" r:id="rId21"/>
    <p:sldId id="382" r:id="rId22"/>
    <p:sldId id="384" r:id="rId23"/>
    <p:sldId id="336" r:id="rId24"/>
    <p:sldId id="385" r:id="rId25"/>
    <p:sldId id="337" r:id="rId26"/>
    <p:sldId id="3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4444" autoAdjust="0"/>
  </p:normalViewPr>
  <p:slideViewPr>
    <p:cSldViewPr snapToGrid="0">
      <p:cViewPr varScale="1">
        <p:scale>
          <a:sx n="63" d="100"/>
          <a:sy n="63" d="100"/>
        </p:scale>
        <p:origin x="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361D4-EC7C-42FC-8B51-A9D1EA7B7DF6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DDFBB-96E8-4F67-A839-E84D29D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DDFBB-96E8-4F67-A839-E84D29D0F3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5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420C-FD1C-4D98-A7AD-B5DFA61FC97B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F591-8191-4F3A-B3AE-E7D5FA4B623F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087C-7A98-4BCC-BEC0-B7CCF4F9815B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8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197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07295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B7578-03C5-49A6-91C4-2D2A4F8A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74DF-9D81-F643-BEDF-5BF5BC282A6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75C54-506E-4605-827D-23529006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97EDD-6E59-4229-A3E4-C4C11337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DF19-1E89-1448-91D0-608C81647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7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0377-625F-4B90-97CF-4448E868610E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3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CAF0-7415-423F-BFA3-7825658069F9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979A-E7A1-43DB-8FF9-1E50D3D6A35F}" type="datetime1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5F8EF-92FC-4522-8C6F-C80992207B67}" type="datetime1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1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F6B2-7DF9-4C9C-8480-A0C807E692F3}" type="datetime1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DB9C-19DA-4820-9DF3-556333552E68}" type="datetime1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5FF2-BBAE-43EB-BEEB-BFE9DE81E359}" type="datetime1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1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1B01A-D2A8-4550-9270-16930FB25366}" type="datetime1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5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937BC-95AC-4302-BCF4-424D253B2173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0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874DF-9D81-F643-BEDF-5BF5BC282A6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DDF19-1E89-1448-91D0-608C81647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9C0336-BDB7-47E2-9D19-0940BC126899}"/>
              </a:ext>
            </a:extLst>
          </p:cNvPr>
          <p:cNvSpPr txBox="1"/>
          <p:nvPr/>
        </p:nvSpPr>
        <p:spPr>
          <a:xfrm>
            <a:off x="-1533975" y="154628"/>
            <a:ext cx="813300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defRPr/>
            </a:pPr>
            <a:r>
              <a:rPr lang="en-US" sz="1351" dirty="0">
                <a:solidFill>
                  <a:prstClr val="black"/>
                </a:solidFill>
                <a:latin typeface="Century Schoolbook" panose="02040604050505020304"/>
              </a:rPr>
              <a:t>EE 74099 / EN 74099 Research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E5294-3224-40B7-A1DE-32B32F80C10D}"/>
              </a:ext>
            </a:extLst>
          </p:cNvPr>
          <p:cNvSpPr txBox="1"/>
          <p:nvPr/>
        </p:nvSpPr>
        <p:spPr>
          <a:xfrm>
            <a:off x="280043" y="4248319"/>
            <a:ext cx="11793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defRPr/>
            </a:pPr>
            <a:r>
              <a:rPr lang="en-US" b="1" dirty="0">
                <a:solidFill>
                  <a:prstClr val="black"/>
                </a:solidFill>
                <a:latin typeface="Century Schoolbook" panose="02040604050505020304"/>
              </a:rPr>
              <a:t>Members: </a:t>
            </a:r>
          </a:p>
          <a:p>
            <a:pPr algn="ctr" defTabSz="457189">
              <a:defRPr/>
            </a:pPr>
            <a:r>
              <a:rPr lang="en-US" sz="2000" dirty="0">
                <a:solidFill>
                  <a:prstClr val="black"/>
                </a:solidFill>
                <a:latin typeface="Century Schoolbook" panose="02040604050505020304"/>
              </a:rPr>
              <a:t>ANFM. Begum, GSU. Ahmadh &amp; IIS. </a:t>
            </a:r>
            <a:r>
              <a:rPr lang="en-US" sz="2000" dirty="0" err="1">
                <a:solidFill>
                  <a:prstClr val="black"/>
                </a:solidFill>
                <a:latin typeface="Century Schoolbook" panose="02040604050505020304"/>
              </a:rPr>
              <a:t>Prema</a:t>
            </a:r>
            <a:r>
              <a:rPr lang="en-US" sz="2000" dirty="0">
                <a:solidFill>
                  <a:prstClr val="black"/>
                </a:solidFill>
                <a:latin typeface="Century Schoolbook" panose="02040604050505020304"/>
              </a:rPr>
              <a:t> Sri </a:t>
            </a:r>
          </a:p>
          <a:p>
            <a:pPr algn="ctr" defTabSz="457189">
              <a:defRPr/>
            </a:pPr>
            <a:endParaRPr lang="en-US" b="1" dirty="0">
              <a:solidFill>
                <a:prstClr val="black"/>
              </a:solidFill>
              <a:latin typeface="Century Schoolbook" panose="020406040505050203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AE88F9-98C7-4600-9E64-6DC1B3163819}"/>
              </a:ext>
            </a:extLst>
          </p:cNvPr>
          <p:cNvSpPr/>
          <p:nvPr/>
        </p:nvSpPr>
        <p:spPr>
          <a:xfrm>
            <a:off x="752611" y="607905"/>
            <a:ext cx="1079862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14377">
              <a:defRPr/>
            </a:pPr>
            <a:r>
              <a:rPr lang="en-US" sz="2200" dirty="0">
                <a:ln w="0"/>
                <a:solidFill>
                  <a:prstClr val="black"/>
                </a:solidFill>
                <a:latin typeface="Century Schoolbook" panose="02040604050505020304"/>
              </a:rPr>
              <a:t>Progress Presentation For The Final Year Project</a:t>
            </a:r>
          </a:p>
          <a:p>
            <a:pPr algn="ctr" defTabSz="914377">
              <a:defRPr/>
            </a:pPr>
            <a:r>
              <a:rPr lang="en-US" sz="2200" dirty="0">
                <a:ln w="0"/>
                <a:solidFill>
                  <a:prstClr val="black"/>
                </a:solidFill>
                <a:latin typeface="Century Schoolbook" panose="02040604050505020304"/>
              </a:rPr>
              <a:t>17.12.2019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0A8BE-33FA-43C1-B6FF-5CA4BED36311}"/>
              </a:ext>
            </a:extLst>
          </p:cNvPr>
          <p:cNvSpPr txBox="1"/>
          <p:nvPr/>
        </p:nvSpPr>
        <p:spPr>
          <a:xfrm>
            <a:off x="280044" y="5012737"/>
            <a:ext cx="11631913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defRPr/>
            </a:pPr>
            <a:r>
              <a:rPr lang="en-US" sz="1351" b="1" dirty="0">
                <a:solidFill>
                  <a:prstClr val="black"/>
                </a:solidFill>
                <a:latin typeface="Century Schoolbook" panose="02040604050505020304"/>
              </a:rPr>
              <a:t>Supervised by :</a:t>
            </a:r>
            <a:br>
              <a:rPr lang="en-US" sz="1351" b="1" dirty="0">
                <a:solidFill>
                  <a:prstClr val="black"/>
                </a:solidFill>
                <a:latin typeface="Century Schoolbook" panose="02040604050505020304"/>
              </a:rPr>
            </a:br>
            <a:r>
              <a:rPr lang="en-US" sz="1351" dirty="0">
                <a:solidFill>
                  <a:prstClr val="black"/>
                </a:solidFill>
                <a:latin typeface="Century Schoolbook" panose="02040604050505020304"/>
              </a:rPr>
              <a:t>Dr. WGCW Kumara &amp; Eng. MFM. Abdul </a:t>
            </a:r>
            <a:r>
              <a:rPr lang="en-US" sz="1351" dirty="0" err="1">
                <a:solidFill>
                  <a:prstClr val="black"/>
                </a:solidFill>
                <a:latin typeface="Century Schoolbook" panose="02040604050505020304"/>
              </a:rPr>
              <a:t>Cader</a:t>
            </a:r>
            <a:endParaRPr lang="en-US" sz="1351" dirty="0">
              <a:solidFill>
                <a:prstClr val="black"/>
              </a:solidFill>
              <a:latin typeface="Century Schoolbook" panose="020406040505050203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9355D-12B8-4B4D-B4D4-11C700BB4A39}"/>
              </a:ext>
            </a:extLst>
          </p:cNvPr>
          <p:cNvSpPr/>
          <p:nvPr/>
        </p:nvSpPr>
        <p:spPr>
          <a:xfrm>
            <a:off x="280042" y="1998908"/>
            <a:ext cx="116319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>
              <a:defRPr/>
            </a:pPr>
            <a:r>
              <a:rPr lang="en-US" sz="2400" b="1" dirty="0">
                <a:solidFill>
                  <a:prstClr val="black"/>
                </a:solidFill>
                <a:latin typeface="Century Schoolbook" panose="02040604050505020304"/>
              </a:rPr>
              <a:t>Project title:</a:t>
            </a:r>
            <a:br>
              <a:rPr lang="en-US" sz="2400" b="1" dirty="0">
                <a:solidFill>
                  <a:prstClr val="black"/>
                </a:solidFill>
                <a:latin typeface="Century Schoolbook" panose="02040604050505020304"/>
              </a:rPr>
            </a:br>
            <a:r>
              <a:rPr lang="en-US" sz="3600" dirty="0">
                <a:solidFill>
                  <a:prstClr val="black"/>
                </a:solidFill>
                <a:latin typeface="Franklin Gothic Book" panose="020B0503020102020204"/>
              </a:rPr>
              <a:t>Order Management System And Vision Based Autonomous Delivery Robot For Restaurants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0AFCB-1B79-4EEB-8C18-94328210DAAE}"/>
              </a:ext>
            </a:extLst>
          </p:cNvPr>
          <p:cNvSpPr txBox="1"/>
          <p:nvPr/>
        </p:nvSpPr>
        <p:spPr>
          <a:xfrm>
            <a:off x="55923" y="582922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>
              <a:defRPr/>
            </a:pPr>
            <a:r>
              <a:rPr lang="en-US" sz="2000" dirty="0">
                <a:solidFill>
                  <a:prstClr val="black"/>
                </a:solidFill>
                <a:latin typeface="Century Schoolbook" panose="02040604050505020304"/>
              </a:rPr>
              <a:t>Department of Electrical and Telecommunications Engineering</a:t>
            </a:r>
          </a:p>
          <a:p>
            <a:pPr algn="ctr" defTabSz="457189">
              <a:defRPr/>
            </a:pPr>
            <a:r>
              <a:rPr lang="en-US" sz="2000" dirty="0">
                <a:solidFill>
                  <a:prstClr val="black"/>
                </a:solidFill>
                <a:latin typeface="Century Schoolbook" panose="02040604050505020304"/>
              </a:rPr>
              <a:t>Faculty of Engineering</a:t>
            </a:r>
          </a:p>
          <a:p>
            <a:pPr algn="ctr" defTabSz="457189">
              <a:defRPr/>
            </a:pPr>
            <a:r>
              <a:rPr lang="en-US" sz="2000" dirty="0">
                <a:solidFill>
                  <a:prstClr val="black"/>
                </a:solidFill>
                <a:latin typeface="Century Schoolbook" panose="02040604050505020304"/>
              </a:rPr>
              <a:t>South Eastern University of Sri Lanka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F76BB7-3813-4AC1-A334-F4439CA6B7A4}"/>
              </a:ext>
            </a:extLst>
          </p:cNvPr>
          <p:cNvCxnSpPr/>
          <p:nvPr/>
        </p:nvCxnSpPr>
        <p:spPr>
          <a:xfrm>
            <a:off x="638521" y="5810711"/>
            <a:ext cx="110268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119F02-E8A7-4F14-960C-141FD6F5FA8C}"/>
              </a:ext>
            </a:extLst>
          </p:cNvPr>
          <p:cNvCxnSpPr/>
          <p:nvPr/>
        </p:nvCxnSpPr>
        <p:spPr>
          <a:xfrm>
            <a:off x="638521" y="4248319"/>
            <a:ext cx="110268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1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/>
          </p:cNvSpPr>
          <p:nvPr/>
        </p:nvSpPr>
        <p:spPr bwMode="auto">
          <a:xfrm>
            <a:off x="2314190" y="3199853"/>
            <a:ext cx="7563620" cy="48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2285943">
              <a:lnSpc>
                <a:spcPts val="3700"/>
              </a:lnSpc>
              <a:defRPr/>
            </a:pPr>
            <a:r>
              <a:rPr lang="en-US" sz="4400" b="1" spc="251" dirty="0"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04597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52314A-BC1B-4491-B12B-B03858948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7" b="5716"/>
          <a:stretch/>
        </p:blipFill>
        <p:spPr>
          <a:xfrm>
            <a:off x="8796393" y="4725580"/>
            <a:ext cx="1618355" cy="1475788"/>
          </a:xfrm>
          <a:prstGeom prst="rect">
            <a:avLst/>
          </a:prstGeom>
          <a:solidFill>
            <a:schemeClr val="accent2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49E48B-C94E-4057-96BC-F09A55F21D6C}"/>
              </a:ext>
            </a:extLst>
          </p:cNvPr>
          <p:cNvCxnSpPr>
            <a:cxnSpLocks/>
          </p:cNvCxnSpPr>
          <p:nvPr/>
        </p:nvCxnSpPr>
        <p:spPr>
          <a:xfrm flipH="1">
            <a:off x="7105447" y="5423972"/>
            <a:ext cx="1439537" cy="15748"/>
          </a:xfrm>
          <a:prstGeom prst="straightConnector1">
            <a:avLst/>
          </a:prstGeom>
          <a:ln w="38100">
            <a:solidFill>
              <a:srgbClr val="E75E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BC695-CE05-4C3C-8295-B11CE0A08CF8}"/>
              </a:ext>
            </a:extLst>
          </p:cNvPr>
          <p:cNvSpPr>
            <a:spLocks/>
          </p:cNvSpPr>
          <p:nvPr/>
        </p:nvSpPr>
        <p:spPr bwMode="auto">
          <a:xfrm>
            <a:off x="655524" y="1388338"/>
            <a:ext cx="7566464" cy="284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marL="609585" indent="-609585" defTabSz="2285943">
              <a:lnSpc>
                <a:spcPts val="3700"/>
              </a:lnSpc>
              <a:buFont typeface="Arial" panose="020B0604020202020204" pitchFamily="34" charset="0"/>
              <a:buChar char="•"/>
              <a:defRPr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Our robot is made up with three different systems,</a:t>
            </a:r>
          </a:p>
          <a:p>
            <a:pPr marL="1066773" lvl="1" indent="-609585" defTabSz="2285943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OMS</a:t>
            </a:r>
          </a:p>
          <a:p>
            <a:pPr marL="1066773" lvl="1" indent="-609585" defTabSz="2285943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Navigation</a:t>
            </a:r>
          </a:p>
          <a:p>
            <a:pPr marL="1066773" lvl="1" indent="-609585" defTabSz="2285943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Robotics hardware</a:t>
            </a:r>
          </a:p>
          <a:p>
            <a:pPr marL="609585" indent="-609585" defTabSz="2285943">
              <a:lnSpc>
                <a:spcPts val="3700"/>
              </a:lnSpc>
              <a:buFont typeface="Arial" panose="020B0604020202020204" pitchFamily="34" charset="0"/>
              <a:buChar char="•"/>
              <a:defRPr/>
            </a:pPr>
            <a:endParaRPr lang="en-US" sz="2667" b="1" spc="251" dirty="0">
              <a:solidFill>
                <a:prstClr val="black"/>
              </a:solidFill>
              <a:latin typeface="Franklin Gothic Medium" panose="020B0603020102020204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D2EFDB-6F13-4521-8147-2A6131BC926B}"/>
              </a:ext>
            </a:extLst>
          </p:cNvPr>
          <p:cNvSpPr>
            <a:spLocks/>
          </p:cNvSpPr>
          <p:nvPr/>
        </p:nvSpPr>
        <p:spPr bwMode="auto">
          <a:xfrm>
            <a:off x="658369" y="546672"/>
            <a:ext cx="7563620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2285943">
              <a:lnSpc>
                <a:spcPts val="3700"/>
              </a:lnSpc>
              <a:defRPr/>
            </a:pPr>
            <a:r>
              <a:rPr lang="en-US" sz="3600" b="1" spc="251" dirty="0">
                <a:solidFill>
                  <a:srgbClr val="1F497D">
                    <a:lumMod val="60000"/>
                    <a:lumOff val="40000"/>
                  </a:srgbClr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Communication between systems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B14933-9986-49DB-A9E9-DF45844550EB}"/>
              </a:ext>
            </a:extLst>
          </p:cNvPr>
          <p:cNvSpPr/>
          <p:nvPr/>
        </p:nvSpPr>
        <p:spPr>
          <a:xfrm>
            <a:off x="1961367" y="4858012"/>
            <a:ext cx="1595127" cy="1131920"/>
          </a:xfrm>
          <a:prstGeom prst="ellipse">
            <a:avLst/>
          </a:prstGeom>
          <a:solidFill>
            <a:schemeClr val="bg1"/>
          </a:solidFill>
          <a:ln>
            <a:solidFill>
              <a:srgbClr val="E32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667" b="1" dirty="0">
              <a:solidFill>
                <a:prstClr val="black"/>
              </a:solidFill>
              <a:latin typeface="Franklin Gothic Book" panose="020B0503020102020204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5D55C1-C372-4632-A40A-3EF14AA2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30" y="4772232"/>
            <a:ext cx="1199104" cy="11991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E9F17F-CA17-4C17-AD08-98124EF8BD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52" t="17231" r="29780" b="6855"/>
          <a:stretch/>
        </p:blipFill>
        <p:spPr>
          <a:xfrm>
            <a:off x="5337960" y="4801422"/>
            <a:ext cx="1516079" cy="1270308"/>
          </a:xfrm>
          <a:prstGeom prst="rect">
            <a:avLst/>
          </a:prstGeom>
          <a:ln>
            <a:solidFill>
              <a:srgbClr val="E32D91"/>
            </a:solidFill>
          </a:ln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B6E5BD-7458-460A-9922-3F23880CBCEB}"/>
              </a:ext>
            </a:extLst>
          </p:cNvPr>
          <p:cNvCxnSpPr>
            <a:cxnSpLocks/>
          </p:cNvCxnSpPr>
          <p:nvPr/>
        </p:nvCxnSpPr>
        <p:spPr>
          <a:xfrm>
            <a:off x="3810581" y="5423971"/>
            <a:ext cx="979449" cy="0"/>
          </a:xfrm>
          <a:prstGeom prst="straightConnector1">
            <a:avLst/>
          </a:prstGeom>
          <a:ln w="38100">
            <a:solidFill>
              <a:srgbClr val="E75E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74D7640-7352-4A23-BF2C-2AF9CF343721}"/>
              </a:ext>
            </a:extLst>
          </p:cNvPr>
          <p:cNvSpPr txBox="1"/>
          <p:nvPr/>
        </p:nvSpPr>
        <p:spPr>
          <a:xfrm>
            <a:off x="3892927" y="502386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b="1" dirty="0">
                <a:solidFill>
                  <a:prstClr val="black"/>
                </a:solidFill>
                <a:latin typeface="Franklin Gothic Book" panose="020B0503020102020204"/>
              </a:rPr>
              <a:t>ODBC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AB166-9130-4412-9D82-201FC79E9ED2}"/>
              </a:ext>
            </a:extLst>
          </p:cNvPr>
          <p:cNvSpPr txBox="1"/>
          <p:nvPr/>
        </p:nvSpPr>
        <p:spPr>
          <a:xfrm>
            <a:off x="3518892" y="5509751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b="1" dirty="0">
                <a:solidFill>
                  <a:prstClr val="black"/>
                </a:solidFill>
                <a:latin typeface="Franklin Gothic Book" panose="020B0503020102020204"/>
              </a:rPr>
              <a:t>Data Explorer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F25136-9F32-4F89-81B2-1E6F4141CADA}"/>
              </a:ext>
            </a:extLst>
          </p:cNvPr>
          <p:cNvSpPr txBox="1"/>
          <p:nvPr/>
        </p:nvSpPr>
        <p:spPr>
          <a:xfrm>
            <a:off x="7090844" y="5509751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b="1" dirty="0">
                <a:solidFill>
                  <a:prstClr val="black"/>
                </a:solidFill>
                <a:latin typeface="Franklin Gothic Book" panose="020B0503020102020204"/>
              </a:rPr>
              <a:t>Wi-Fi module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6E4AFD-026E-4BB8-9D74-DE51240299F3}"/>
              </a:ext>
            </a:extLst>
          </p:cNvPr>
          <p:cNvSpPr txBox="1"/>
          <p:nvPr/>
        </p:nvSpPr>
        <p:spPr>
          <a:xfrm>
            <a:off x="7159734" y="5020959"/>
            <a:ext cx="136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b="1" dirty="0">
                <a:solidFill>
                  <a:prstClr val="black"/>
                </a:solidFill>
                <a:latin typeface="Franklin Gothic Book" panose="020B0503020102020204"/>
              </a:rPr>
              <a:t>WebSocket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5AB00D-0DEA-41EC-B817-F7EBE9DC5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988" y="1421424"/>
            <a:ext cx="3499128" cy="288881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22AA243-BB38-4704-97FE-79921E0A4869}"/>
              </a:ext>
            </a:extLst>
          </p:cNvPr>
          <p:cNvSpPr txBox="1">
            <a:spLocks/>
          </p:cNvSpPr>
          <p:nvPr/>
        </p:nvSpPr>
        <p:spPr>
          <a:xfrm>
            <a:off x="0" y="546672"/>
            <a:ext cx="8803632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COMMUNICATION BETWEEN SYSTEMS</a:t>
            </a:r>
          </a:p>
        </p:txBody>
      </p:sp>
    </p:spTree>
    <p:extLst>
      <p:ext uri="{BB962C8B-B14F-4D97-AF65-F5344CB8AC3E}">
        <p14:creationId xmlns:p14="http://schemas.microsoft.com/office/powerpoint/2010/main" val="200969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18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spc="251" dirty="0">
                <a:latin typeface="Franklin Gothic Medium" panose="020B0603020102020204"/>
              </a:rPr>
              <a:t>ROBOT DESIGN AND MOTION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7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8A7A28-783F-45C7-9E43-9E55AF21F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r="16706"/>
          <a:stretch/>
        </p:blipFill>
        <p:spPr>
          <a:xfrm>
            <a:off x="1579988" y="1418585"/>
            <a:ext cx="2968238" cy="49377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8A14-C905-4F87-85C6-6D1DC8760D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5F56B-CBF8-4162-91A4-6733E8B0A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13708" r="16388" b="7385"/>
          <a:stretch/>
        </p:blipFill>
        <p:spPr>
          <a:xfrm>
            <a:off x="7560727" y="1849305"/>
            <a:ext cx="3046313" cy="45070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EC47006-3C6E-49FB-95F1-50D686EFB4AD}"/>
              </a:ext>
            </a:extLst>
          </p:cNvPr>
          <p:cNvSpPr txBox="1">
            <a:spLocks/>
          </p:cNvSpPr>
          <p:nvPr/>
        </p:nvSpPr>
        <p:spPr>
          <a:xfrm>
            <a:off x="-1" y="537369"/>
            <a:ext cx="5472879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Designing Robot Model</a:t>
            </a:r>
          </a:p>
        </p:txBody>
      </p:sp>
    </p:spTree>
    <p:extLst>
      <p:ext uri="{BB962C8B-B14F-4D97-AF65-F5344CB8AC3E}">
        <p14:creationId xmlns:p14="http://schemas.microsoft.com/office/powerpoint/2010/main" val="38132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CC769-0674-40CF-AA0E-8A243BB7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8A14-C905-4F87-85C6-6D1DC8760D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4FF9E-0681-46A6-A757-43AE0763E5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60" y="2437638"/>
            <a:ext cx="4009623" cy="3007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" b="6691"/>
          <a:stretch/>
        </p:blipFill>
        <p:spPr>
          <a:xfrm>
            <a:off x="6207616" y="2492372"/>
            <a:ext cx="4314424" cy="2897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2AA243-BB38-4704-97FE-79921E0A4869}"/>
              </a:ext>
            </a:extLst>
          </p:cNvPr>
          <p:cNvSpPr txBox="1">
            <a:spLocks/>
          </p:cNvSpPr>
          <p:nvPr/>
        </p:nvSpPr>
        <p:spPr>
          <a:xfrm>
            <a:off x="0" y="307925"/>
            <a:ext cx="9266182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Robot Motor Control and Wheel Alignment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282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8A14-C905-4F87-85C6-6D1DC8760D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VID_20191009_134820_LOW_x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096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4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82" y="493124"/>
            <a:ext cx="7648011" cy="63630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A8A14-C905-4F87-85C6-6D1DC8760D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C47006-3C6E-49FB-95F1-50D686EFB4AD}"/>
              </a:ext>
            </a:extLst>
          </p:cNvPr>
          <p:cNvSpPr txBox="1">
            <a:spLocks/>
          </p:cNvSpPr>
          <p:nvPr/>
        </p:nvSpPr>
        <p:spPr>
          <a:xfrm>
            <a:off x="-274320" y="493124"/>
            <a:ext cx="4508334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Paper Publication</a:t>
            </a:r>
          </a:p>
        </p:txBody>
      </p:sp>
    </p:spTree>
    <p:extLst>
      <p:ext uri="{BB962C8B-B14F-4D97-AF65-F5344CB8AC3E}">
        <p14:creationId xmlns:p14="http://schemas.microsoft.com/office/powerpoint/2010/main" val="402296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18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spc="251" dirty="0">
                <a:latin typeface="Franklin Gothic Medium" panose="020B0603020102020204"/>
              </a:rPr>
              <a:t>IMAGE TRANSMISSION, PROCESSING AND PATH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A167-734E-4667-92A1-FC4C46B2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7345F-914F-4381-B545-71F4742BEF4A}"/>
              </a:ext>
            </a:extLst>
          </p:cNvPr>
          <p:cNvSpPr txBox="1"/>
          <p:nvPr/>
        </p:nvSpPr>
        <p:spPr>
          <a:xfrm>
            <a:off x="821065" y="2243808"/>
            <a:ext cx="4765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part we will be focusing on camera and the Navigation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9AF863-F7B6-48BF-994E-75B3C213DC98}"/>
              </a:ext>
            </a:extLst>
          </p:cNvPr>
          <p:cNvSpPr txBox="1">
            <a:spLocks/>
          </p:cNvSpPr>
          <p:nvPr/>
        </p:nvSpPr>
        <p:spPr>
          <a:xfrm>
            <a:off x="-5663606" y="666196"/>
            <a:ext cx="9266182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5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Overall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AB00D-0DEA-41EC-B817-F7EBE9DC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84" y="1007589"/>
            <a:ext cx="6286394" cy="51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3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A167-734E-4667-92A1-FC4C46B2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EBA83-C1CC-4AC5-9787-53C3E6C42F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1" y="2267177"/>
            <a:ext cx="3412059" cy="2559043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6BA7969-F7DB-42AA-978C-2C15FF662377}"/>
              </a:ext>
            </a:extLst>
          </p:cNvPr>
          <p:cNvSpPr txBox="1">
            <a:spLocks/>
          </p:cNvSpPr>
          <p:nvPr/>
        </p:nvSpPr>
        <p:spPr>
          <a:xfrm>
            <a:off x="2692549" y="1669214"/>
            <a:ext cx="2565127" cy="438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Camera Calibration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AD4374-80AC-475C-BB57-2B3E59BD4C08}"/>
              </a:ext>
            </a:extLst>
          </p:cNvPr>
          <p:cNvSpPr txBox="1">
            <a:spLocks/>
          </p:cNvSpPr>
          <p:nvPr/>
        </p:nvSpPr>
        <p:spPr>
          <a:xfrm>
            <a:off x="-4633091" y="324805"/>
            <a:ext cx="9266182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5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Image 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C0EFB-667F-4318-B37C-BA671EAB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22" y="2248660"/>
            <a:ext cx="3484325" cy="255904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A2D9916-EC50-41FB-A0FD-1145430C3130}"/>
              </a:ext>
            </a:extLst>
          </p:cNvPr>
          <p:cNvSpPr/>
          <p:nvPr/>
        </p:nvSpPr>
        <p:spPr>
          <a:xfrm>
            <a:off x="3675012" y="3327647"/>
            <a:ext cx="600202" cy="438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3D728-FD7C-428A-A6A0-3739D0AE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757" y="2259753"/>
            <a:ext cx="3419456" cy="2559042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3AC8E41-7D1A-4CC9-A0C2-B6B4734731AE}"/>
              </a:ext>
            </a:extLst>
          </p:cNvPr>
          <p:cNvSpPr txBox="1">
            <a:spLocks/>
          </p:cNvSpPr>
          <p:nvPr/>
        </p:nvSpPr>
        <p:spPr>
          <a:xfrm>
            <a:off x="6649241" y="1669214"/>
            <a:ext cx="3419456" cy="6814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Image Erosion and dilation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4F8FF2-B2C0-4FF6-A808-F986785367F6}"/>
              </a:ext>
            </a:extLst>
          </p:cNvPr>
          <p:cNvSpPr/>
          <p:nvPr/>
        </p:nvSpPr>
        <p:spPr>
          <a:xfrm>
            <a:off x="8058868" y="3305450"/>
            <a:ext cx="600202" cy="438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EA8F968-1894-43FD-B47D-3B4AE6615E5A}"/>
              </a:ext>
            </a:extLst>
          </p:cNvPr>
          <p:cNvSpPr txBox="1">
            <a:spLocks/>
          </p:cNvSpPr>
          <p:nvPr/>
        </p:nvSpPr>
        <p:spPr>
          <a:xfrm>
            <a:off x="2715396" y="5174794"/>
            <a:ext cx="2519431" cy="7435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Remove the effects of</a:t>
            </a:r>
          </a:p>
          <a:p>
            <a:pPr marL="0" indent="0" algn="ctr">
              <a:buNone/>
            </a:pPr>
            <a:r>
              <a:rPr lang="en-US" sz="2000" dirty="0"/>
              <a:t> lens distortion.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DB83111-45A7-4693-B3C8-5E7C5CA936FD}"/>
              </a:ext>
            </a:extLst>
          </p:cNvPr>
          <p:cNvSpPr txBox="1">
            <a:spLocks/>
          </p:cNvSpPr>
          <p:nvPr/>
        </p:nvSpPr>
        <p:spPr>
          <a:xfrm>
            <a:off x="6449486" y="5033526"/>
            <a:ext cx="3818965" cy="11080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Removes and adds pixels to the boundaries of objects in an image.</a:t>
            </a:r>
          </a:p>
        </p:txBody>
      </p:sp>
    </p:spTree>
    <p:extLst>
      <p:ext uri="{BB962C8B-B14F-4D97-AF65-F5344CB8AC3E}">
        <p14:creationId xmlns:p14="http://schemas.microsoft.com/office/powerpoint/2010/main" val="104693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/>
          </p:cNvSpPr>
          <p:nvPr/>
        </p:nvSpPr>
        <p:spPr bwMode="auto">
          <a:xfrm>
            <a:off x="658369" y="546672"/>
            <a:ext cx="7563620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2285943">
              <a:lnSpc>
                <a:spcPts val="3700"/>
              </a:lnSpc>
            </a:pPr>
            <a:r>
              <a:rPr lang="en-US" sz="3600" b="1" spc="251" dirty="0">
                <a:solidFill>
                  <a:srgbClr val="1F497D">
                    <a:lumMod val="60000"/>
                    <a:lumOff val="40000"/>
                  </a:srgbClr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CONTENT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2AA243-BB38-4704-97FE-79921E0A4869}"/>
              </a:ext>
            </a:extLst>
          </p:cNvPr>
          <p:cNvSpPr txBox="1">
            <a:spLocks/>
          </p:cNvSpPr>
          <p:nvPr/>
        </p:nvSpPr>
        <p:spPr>
          <a:xfrm>
            <a:off x="0" y="442523"/>
            <a:ext cx="2916310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5E8B7E-3F4D-403B-90F0-F59F8BB7759D}"/>
              </a:ext>
            </a:extLst>
          </p:cNvPr>
          <p:cNvSpPr>
            <a:spLocks/>
          </p:cNvSpPr>
          <p:nvPr/>
        </p:nvSpPr>
        <p:spPr bwMode="auto">
          <a:xfrm>
            <a:off x="1080397" y="1361229"/>
            <a:ext cx="11111603" cy="541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marL="742950" indent="-742950" defTabSz="914377">
              <a:buFont typeface="+mj-lt"/>
              <a:buAutoNum type="arabicPeriod"/>
            </a:pPr>
            <a:r>
              <a:rPr lang="en-US" sz="3200" spc="251" dirty="0">
                <a:solidFill>
                  <a:prstClr val="black"/>
                </a:solidFill>
                <a:latin typeface="Franklin Gothic Medium" panose="020B0603020102020204"/>
              </a:rPr>
              <a:t>Introduction</a:t>
            </a:r>
          </a:p>
          <a:p>
            <a:pPr marL="742950" indent="-742950" defTabSz="914377">
              <a:buFont typeface="+mj-lt"/>
              <a:buAutoNum type="arabicPeriod"/>
            </a:pPr>
            <a:r>
              <a:rPr lang="en-US" sz="3200" spc="251" dirty="0">
                <a:solidFill>
                  <a:prstClr val="black"/>
                </a:solidFill>
                <a:latin typeface="Franklin Gothic Medium" panose="020B0603020102020204"/>
              </a:rPr>
              <a:t>Objective</a:t>
            </a:r>
          </a:p>
          <a:p>
            <a:pPr marL="742950" indent="-742950" defTabSz="914377">
              <a:buFont typeface="+mj-lt"/>
              <a:buAutoNum type="arabicPeriod"/>
            </a:pPr>
            <a:r>
              <a:rPr lang="en-US" sz="3200" spc="251" dirty="0">
                <a:solidFill>
                  <a:prstClr val="black"/>
                </a:solidFill>
                <a:latin typeface="Franklin Gothic Medium" panose="020B0603020102020204"/>
              </a:rPr>
              <a:t>Methodology</a:t>
            </a:r>
          </a:p>
          <a:p>
            <a:pPr marL="1066785" lvl="1" indent="-609585" defTabSz="914377">
              <a:buFont typeface="+mj-lt"/>
              <a:buAutoNum type="alphaLcPeriod"/>
            </a:pPr>
            <a:r>
              <a:rPr lang="en-US" sz="2800" spc="251" dirty="0">
                <a:solidFill>
                  <a:prstClr val="black"/>
                </a:solidFill>
                <a:latin typeface="Franklin Gothic Medium" panose="020B0603020102020204"/>
              </a:rPr>
              <a:t>Order Management System</a:t>
            </a:r>
          </a:p>
          <a:p>
            <a:pPr marL="1066785" lvl="1" indent="-609585" defTabSz="914377">
              <a:buFont typeface="+mj-lt"/>
              <a:buAutoNum type="alphaLcPeriod"/>
            </a:pPr>
            <a:r>
              <a:rPr lang="en-US" sz="2800" spc="251" dirty="0">
                <a:solidFill>
                  <a:prstClr val="black"/>
                </a:solidFill>
                <a:latin typeface="Franklin Gothic Medium" panose="020B0603020102020204"/>
              </a:rPr>
              <a:t>Communication</a:t>
            </a:r>
          </a:p>
          <a:p>
            <a:pPr marL="1066785" lvl="1" indent="-609585" defTabSz="914377">
              <a:buFont typeface="+mj-lt"/>
              <a:buAutoNum type="alphaLcPeriod"/>
            </a:pPr>
            <a:r>
              <a:rPr lang="en-US" sz="2800" spc="251" dirty="0">
                <a:solidFill>
                  <a:prstClr val="black"/>
                </a:solidFill>
                <a:latin typeface="Franklin Gothic Medium" panose="020B0603020102020204"/>
              </a:rPr>
              <a:t>Robot Design and Motion Control</a:t>
            </a:r>
          </a:p>
          <a:p>
            <a:pPr marL="742950" indent="-742950" defTabSz="914377">
              <a:buFont typeface="+mj-lt"/>
              <a:buAutoNum type="arabicPeriod"/>
            </a:pPr>
            <a:r>
              <a:rPr lang="en-US" sz="3200" spc="251" dirty="0">
                <a:solidFill>
                  <a:prstClr val="black"/>
                </a:solidFill>
                <a:latin typeface="Franklin Gothic Medium" panose="020B0603020102020204"/>
              </a:rPr>
              <a:t>Image Transmission, Processing and Path Planning</a:t>
            </a:r>
          </a:p>
          <a:p>
            <a:pPr marL="742950" indent="-742950" defTabSz="914377">
              <a:buFont typeface="+mj-lt"/>
              <a:buAutoNum type="arabicPeriod"/>
            </a:pPr>
            <a:r>
              <a:rPr lang="en-US" sz="3200" spc="251" dirty="0">
                <a:solidFill>
                  <a:prstClr val="black"/>
                </a:solidFill>
                <a:latin typeface="Franklin Gothic Medium" panose="020B0603020102020204"/>
              </a:rPr>
              <a:t>Future Works</a:t>
            </a:r>
          </a:p>
          <a:p>
            <a:pPr lvl="1" defTabSz="914377"/>
            <a:endParaRPr lang="en-US" sz="3200" spc="251" dirty="0">
              <a:solidFill>
                <a:prstClr val="black"/>
              </a:solidFill>
              <a:latin typeface="Franklin Gothic Medium" panose="020B0603020102020204"/>
            </a:endParaRPr>
          </a:p>
          <a:p>
            <a:pPr marL="609585" indent="-609585" defTabSz="914377">
              <a:buFont typeface="Arial" panose="020B0604020202020204" pitchFamily="34" charset="0"/>
              <a:buChar char="•"/>
            </a:pPr>
            <a:endParaRPr lang="en-US" sz="3200" spc="251" dirty="0">
              <a:solidFill>
                <a:prstClr val="black"/>
              </a:solidFill>
              <a:latin typeface="Franklin Gothic Medium" panose="020B06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3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A167-734E-4667-92A1-FC4C46B2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20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AD4374-80AC-475C-BB57-2B3E59BD4C08}"/>
              </a:ext>
            </a:extLst>
          </p:cNvPr>
          <p:cNvSpPr txBox="1">
            <a:spLocks/>
          </p:cNvSpPr>
          <p:nvPr/>
        </p:nvSpPr>
        <p:spPr>
          <a:xfrm>
            <a:off x="-4633091" y="324805"/>
            <a:ext cx="9266182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5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                            Image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3D728-FD7C-428A-A6A0-3739D0AE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4" y="2393627"/>
            <a:ext cx="3404952" cy="2548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A8DA1-B315-44B3-BAEE-4768D21A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49" y="2312011"/>
            <a:ext cx="3597114" cy="271142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4F8FF2-B2C0-4FF6-A808-F986785367F6}"/>
              </a:ext>
            </a:extLst>
          </p:cNvPr>
          <p:cNvSpPr/>
          <p:nvPr/>
        </p:nvSpPr>
        <p:spPr>
          <a:xfrm>
            <a:off x="3641006" y="3473737"/>
            <a:ext cx="600202" cy="438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B59AC2F-A6CB-44EC-9ECC-A91EC73E6D00}"/>
              </a:ext>
            </a:extLst>
          </p:cNvPr>
          <p:cNvSpPr/>
          <p:nvPr/>
        </p:nvSpPr>
        <p:spPr>
          <a:xfrm>
            <a:off x="7875070" y="3429000"/>
            <a:ext cx="600202" cy="438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5AF9087-D19A-41F9-A83A-C0751FFEC0E5}"/>
              </a:ext>
            </a:extLst>
          </p:cNvPr>
          <p:cNvSpPr txBox="1">
            <a:spLocks/>
          </p:cNvSpPr>
          <p:nvPr/>
        </p:nvSpPr>
        <p:spPr>
          <a:xfrm>
            <a:off x="2815935" y="1802562"/>
            <a:ext cx="2380179" cy="438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Image Segmentation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4FCAC4-88FC-424C-A3DF-5595B5251E9F}"/>
              </a:ext>
            </a:extLst>
          </p:cNvPr>
          <p:cNvSpPr txBox="1"/>
          <p:nvPr/>
        </p:nvSpPr>
        <p:spPr>
          <a:xfrm>
            <a:off x="2526290" y="5144912"/>
            <a:ext cx="2829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Partition the image into </a:t>
            </a:r>
          </a:p>
          <a:p>
            <a:pPr algn="ctr"/>
            <a:r>
              <a:rPr lang="en-US" sz="2000" dirty="0"/>
              <a:t>multiple segments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BDF908-299C-4DDF-A739-9569C01C0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9007" r="9504" b="12485"/>
          <a:stretch/>
        </p:blipFill>
        <p:spPr>
          <a:xfrm>
            <a:off x="8505433" y="2337076"/>
            <a:ext cx="3580905" cy="271142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6728F17-312B-425D-9C1A-C910691CFC9A}"/>
              </a:ext>
            </a:extLst>
          </p:cNvPr>
          <p:cNvSpPr txBox="1">
            <a:spLocks/>
          </p:cNvSpPr>
          <p:nvPr/>
        </p:nvSpPr>
        <p:spPr>
          <a:xfrm>
            <a:off x="7097484" y="1741823"/>
            <a:ext cx="2155373" cy="534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Creating </a:t>
            </a:r>
            <a:r>
              <a:rPr lang="en-US" sz="2000" dirty="0" err="1">
                <a:latin typeface="+mn-lt"/>
              </a:rPr>
              <a:t>Costmap</a:t>
            </a:r>
            <a:endParaRPr lang="en-US" sz="2000" dirty="0"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E64883-8096-48EA-8E61-7F8C78992C67}"/>
              </a:ext>
            </a:extLst>
          </p:cNvPr>
          <p:cNvSpPr txBox="1"/>
          <p:nvPr/>
        </p:nvSpPr>
        <p:spPr>
          <a:xfrm>
            <a:off x="6288338" y="5174954"/>
            <a:ext cx="3773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Represents planning space for </a:t>
            </a:r>
          </a:p>
          <a:p>
            <a:pPr algn="ctr"/>
            <a:r>
              <a:rPr lang="en-US" sz="2000" dirty="0"/>
              <a:t>the path planning algorithm</a:t>
            </a:r>
          </a:p>
        </p:txBody>
      </p:sp>
    </p:spTree>
    <p:extLst>
      <p:ext uri="{BB962C8B-B14F-4D97-AF65-F5344CB8AC3E}">
        <p14:creationId xmlns:p14="http://schemas.microsoft.com/office/powerpoint/2010/main" val="62822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A167-734E-4667-92A1-FC4C46B2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21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AD4374-80AC-475C-BB57-2B3E59BD4C08}"/>
              </a:ext>
            </a:extLst>
          </p:cNvPr>
          <p:cNvSpPr txBox="1">
            <a:spLocks/>
          </p:cNvSpPr>
          <p:nvPr/>
        </p:nvSpPr>
        <p:spPr>
          <a:xfrm>
            <a:off x="-4633091" y="324805"/>
            <a:ext cx="9266182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5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Image Processing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4F8FF2-B2C0-4FF6-A808-F986785367F6}"/>
              </a:ext>
            </a:extLst>
          </p:cNvPr>
          <p:cNvSpPr/>
          <p:nvPr/>
        </p:nvSpPr>
        <p:spPr>
          <a:xfrm>
            <a:off x="3728090" y="3473737"/>
            <a:ext cx="600202" cy="438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B59AC2F-A6CB-44EC-9ECC-A91EC73E6D00}"/>
              </a:ext>
            </a:extLst>
          </p:cNvPr>
          <p:cNvSpPr/>
          <p:nvPr/>
        </p:nvSpPr>
        <p:spPr>
          <a:xfrm>
            <a:off x="8034724" y="3429000"/>
            <a:ext cx="600202" cy="438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5AF9087-D19A-41F9-A83A-C0751FFEC0E5}"/>
              </a:ext>
            </a:extLst>
          </p:cNvPr>
          <p:cNvSpPr txBox="1">
            <a:spLocks/>
          </p:cNvSpPr>
          <p:nvPr/>
        </p:nvSpPr>
        <p:spPr>
          <a:xfrm>
            <a:off x="2838101" y="1657478"/>
            <a:ext cx="2380179" cy="438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Path Planning with RRT algorithm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BDF908-299C-4DDF-A739-9569C01C0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9007" r="9504" b="12485"/>
          <a:stretch/>
        </p:blipFill>
        <p:spPr>
          <a:xfrm>
            <a:off x="123426" y="2410763"/>
            <a:ext cx="3477193" cy="271142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6728F17-312B-425D-9C1A-C910691CFC9A}"/>
              </a:ext>
            </a:extLst>
          </p:cNvPr>
          <p:cNvSpPr txBox="1">
            <a:spLocks/>
          </p:cNvSpPr>
          <p:nvPr/>
        </p:nvSpPr>
        <p:spPr>
          <a:xfrm>
            <a:off x="7257138" y="1773117"/>
            <a:ext cx="2155373" cy="534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Path Optimization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491573-10AF-4EF8-A872-69BEF71C5E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1" t="9007" r="9006" b="12485"/>
          <a:stretch/>
        </p:blipFill>
        <p:spPr>
          <a:xfrm>
            <a:off x="4444575" y="2410764"/>
            <a:ext cx="3477192" cy="27114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23FF2F-5D80-439C-A308-0BE323CE7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787" y="2419559"/>
            <a:ext cx="3428643" cy="26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8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A167-734E-4667-92A1-FC4C46B2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7345F-914F-4381-B545-71F4742BEF4A}"/>
              </a:ext>
            </a:extLst>
          </p:cNvPr>
          <p:cNvSpPr txBox="1"/>
          <p:nvPr/>
        </p:nvSpPr>
        <p:spPr>
          <a:xfrm>
            <a:off x="6569763" y="1925963"/>
            <a:ext cx="5334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Earlier we were working with saved images to test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Now we can process images directly from the camera.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5MP 160° Fish Eye Camera.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Raspberry Pi is working as Webcam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Camera is accessible through WIFI with IP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AD4374-80AC-475C-BB57-2B3E59BD4C08}"/>
              </a:ext>
            </a:extLst>
          </p:cNvPr>
          <p:cNvSpPr txBox="1">
            <a:spLocks/>
          </p:cNvSpPr>
          <p:nvPr/>
        </p:nvSpPr>
        <p:spPr>
          <a:xfrm>
            <a:off x="-1193205" y="586545"/>
            <a:ext cx="9266182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5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Image Capturing and Transmission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063FD-CAB6-4602-ABD2-C264CC1E6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3682" b="4337"/>
          <a:stretch/>
        </p:blipFill>
        <p:spPr>
          <a:xfrm>
            <a:off x="608626" y="1657155"/>
            <a:ext cx="2414142" cy="1997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6723F-E716-44A8-9244-5B9F224C2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03" y="3983235"/>
            <a:ext cx="2685665" cy="2127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D0526-23F5-48B1-8D34-B5BBB7E3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796" l="6906" r="90000">
                        <a14:foregroundMark x1="19640" y1="78519" x2="23597" y2="77407"/>
                        <a14:foregroundMark x1="32374" y1="71204" x2="32374" y2="71204"/>
                        <a14:foregroundMark x1="36763" y1="61574" x2="36763" y2="61574"/>
                        <a14:foregroundMark x1="36763" y1="64907" x2="27986" y2="73426"/>
                        <a14:foregroundMark x1="54748" y1="25370" x2="42014" y2="41204"/>
                        <a14:foregroundMark x1="63525" y1="18611" x2="37626" y2="47407"/>
                        <a14:foregroundMark x1="41583" y1="40093" x2="61367" y2="16944"/>
                        <a14:foregroundMark x1="39856" y1="37870" x2="60000" y2="16944"/>
                        <a14:foregroundMark x1="35468" y1="44074" x2="58705" y2="18056"/>
                        <a14:foregroundMark x1="13094" y1="81296" x2="21439" y2="84167"/>
                        <a14:foregroundMark x1="16547" y1="86944" x2="11727" y2="75093"/>
                        <a14:foregroundMark x1="30216" y1="81852" x2="17050" y2="88148"/>
                        <a14:foregroundMark x1="20072" y1="89259" x2="9137" y2="79074"/>
                        <a14:foregroundMark x1="35036" y1="57593" x2="24892" y2="745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4318" y="3226873"/>
            <a:ext cx="3712236" cy="28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7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A167-734E-4667-92A1-FC4C46B2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23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AD4374-80AC-475C-BB57-2B3E59BD4C08}"/>
              </a:ext>
            </a:extLst>
          </p:cNvPr>
          <p:cNvSpPr txBox="1">
            <a:spLocks/>
          </p:cNvSpPr>
          <p:nvPr/>
        </p:nvSpPr>
        <p:spPr>
          <a:xfrm>
            <a:off x="-452977" y="536109"/>
            <a:ext cx="9266182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Path Planning on Images from camera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4F8FF2-B2C0-4FF6-A808-F986785367F6}"/>
              </a:ext>
            </a:extLst>
          </p:cNvPr>
          <p:cNvSpPr/>
          <p:nvPr/>
        </p:nvSpPr>
        <p:spPr>
          <a:xfrm>
            <a:off x="3728090" y="3473737"/>
            <a:ext cx="600202" cy="438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B59AC2F-A6CB-44EC-9ECC-A91EC73E6D00}"/>
              </a:ext>
            </a:extLst>
          </p:cNvPr>
          <p:cNvSpPr/>
          <p:nvPr/>
        </p:nvSpPr>
        <p:spPr>
          <a:xfrm>
            <a:off x="7992520" y="3429000"/>
            <a:ext cx="600202" cy="438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5AF9087-D19A-41F9-A83A-C0751FFEC0E5}"/>
              </a:ext>
            </a:extLst>
          </p:cNvPr>
          <p:cNvSpPr txBox="1">
            <a:spLocks/>
          </p:cNvSpPr>
          <p:nvPr/>
        </p:nvSpPr>
        <p:spPr>
          <a:xfrm>
            <a:off x="2838101" y="1657478"/>
            <a:ext cx="2380179" cy="438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Camera Calibration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28F17-312B-425D-9C1A-C910691CFC9A}"/>
              </a:ext>
            </a:extLst>
          </p:cNvPr>
          <p:cNvSpPr txBox="1">
            <a:spLocks/>
          </p:cNvSpPr>
          <p:nvPr/>
        </p:nvSpPr>
        <p:spPr>
          <a:xfrm>
            <a:off x="7252159" y="1652787"/>
            <a:ext cx="2155373" cy="534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Path planning and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881B1-D3F5-41FD-936B-0E25BC846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3" y="2378375"/>
            <a:ext cx="3532709" cy="2732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C6FCF-660A-45BC-9D44-3FB5303009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6393" r="13491" b="15033"/>
          <a:stretch/>
        </p:blipFill>
        <p:spPr>
          <a:xfrm>
            <a:off x="4372949" y="2336239"/>
            <a:ext cx="3532710" cy="2810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790B3A-FFFE-42E4-8603-CB6CD151EA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7" t="8578" r="9187" b="13004"/>
          <a:stretch/>
        </p:blipFill>
        <p:spPr>
          <a:xfrm>
            <a:off x="8605628" y="2307631"/>
            <a:ext cx="3459899" cy="27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4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A167-734E-4667-92A1-FC4C46B2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7345F-914F-4381-B545-71F4742BEF4A}"/>
              </a:ext>
            </a:extLst>
          </p:cNvPr>
          <p:cNvSpPr txBox="1"/>
          <p:nvPr/>
        </p:nvSpPr>
        <p:spPr>
          <a:xfrm>
            <a:off x="836305" y="1923768"/>
            <a:ext cx="108484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for now, Robot can navigate to its target destination provided that there are no sudden obstacles come on the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an improvement, the robot needs to detect sudden obstacles come on the way and need to follow a new path to reach its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do this, with the help of sensors on the robot body, the obstacles are detected and if the object doesn’t move away from the path for a period of time, then the robot requests the system for a regeneration of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communication from Robot to Matlab will be made to initiate the request and the new path will be sent over the link.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9AF863-F7B6-48BF-994E-75B3C213DC98}"/>
              </a:ext>
            </a:extLst>
          </p:cNvPr>
          <p:cNvSpPr txBox="1">
            <a:spLocks/>
          </p:cNvSpPr>
          <p:nvPr/>
        </p:nvSpPr>
        <p:spPr>
          <a:xfrm>
            <a:off x="-6229663" y="666197"/>
            <a:ext cx="9266182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5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159361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24F8-72AC-4C58-93C1-89E61CC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5AA6C-3D95-41FF-B82A-DDD43EFA4582}"/>
              </a:ext>
            </a:extLst>
          </p:cNvPr>
          <p:cNvSpPr/>
          <p:nvPr/>
        </p:nvSpPr>
        <p:spPr>
          <a:xfrm>
            <a:off x="3193141" y="2931886"/>
            <a:ext cx="581802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104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/>
          </p:cNvSpPr>
          <p:nvPr/>
        </p:nvSpPr>
        <p:spPr bwMode="auto">
          <a:xfrm>
            <a:off x="658369" y="546672"/>
            <a:ext cx="7563620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2285943">
              <a:lnSpc>
                <a:spcPts val="3700"/>
              </a:lnSpc>
            </a:pPr>
            <a:r>
              <a:rPr lang="en-US" sz="3600" b="1" spc="251" dirty="0">
                <a:solidFill>
                  <a:srgbClr val="1F497D">
                    <a:lumMod val="60000"/>
                    <a:lumOff val="40000"/>
                  </a:srgbClr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INTRODUCTION</a:t>
            </a:r>
          </a:p>
        </p:txBody>
      </p:sp>
      <p:sp>
        <p:nvSpPr>
          <p:cNvPr id="31" name="Rectangle 30"/>
          <p:cNvSpPr>
            <a:spLocks/>
          </p:cNvSpPr>
          <p:nvPr/>
        </p:nvSpPr>
        <p:spPr bwMode="auto">
          <a:xfrm>
            <a:off x="658369" y="1596505"/>
            <a:ext cx="11111603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marL="609585" indent="-609585" defTabSz="914377">
              <a:buFont typeface="Arial" panose="020B0604020202020204" pitchFamily="34" charset="0"/>
              <a:buChar char="•"/>
            </a:pPr>
            <a:r>
              <a:rPr lang="en-US" sz="3600" b="1" spc="251" dirty="0">
                <a:solidFill>
                  <a:prstClr val="black"/>
                </a:solidFill>
                <a:latin typeface="Franklin Gothic Medium" panose="020B0603020102020204"/>
              </a:rPr>
              <a:t>Our project is mainly on having an external vision based navigation system for indoor robots.</a:t>
            </a:r>
          </a:p>
          <a:p>
            <a:pPr marL="609585" indent="-609585" defTabSz="914377">
              <a:buFont typeface="Arial" panose="020B0604020202020204" pitchFamily="34" charset="0"/>
              <a:buChar char="•"/>
            </a:pPr>
            <a:r>
              <a:rPr lang="en-US" sz="3600" b="1" spc="251" dirty="0">
                <a:solidFill>
                  <a:prstClr val="black"/>
                </a:solidFill>
                <a:latin typeface="Franklin Gothic Medium" panose="020B0603020102020204"/>
              </a:rPr>
              <a:t>As for the application of it, a restaurant delivery robot will be built and run on this system.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2AA243-BB38-4704-97FE-79921E0A4869}"/>
              </a:ext>
            </a:extLst>
          </p:cNvPr>
          <p:cNvSpPr txBox="1">
            <a:spLocks/>
          </p:cNvSpPr>
          <p:nvPr/>
        </p:nvSpPr>
        <p:spPr>
          <a:xfrm>
            <a:off x="0" y="546672"/>
            <a:ext cx="4070717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714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/>
          </p:cNvSpPr>
          <p:nvPr/>
        </p:nvSpPr>
        <p:spPr bwMode="auto">
          <a:xfrm>
            <a:off x="658369" y="546672"/>
            <a:ext cx="7563620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2285943">
              <a:lnSpc>
                <a:spcPts val="3700"/>
              </a:lnSpc>
            </a:pPr>
            <a:r>
              <a:rPr lang="en-US" sz="3600" b="1" spc="251" dirty="0">
                <a:solidFill>
                  <a:srgbClr val="1F497D">
                    <a:lumMod val="60000"/>
                    <a:lumOff val="40000"/>
                  </a:srgbClr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OBJECTIVE</a:t>
            </a:r>
          </a:p>
        </p:txBody>
      </p:sp>
      <p:sp>
        <p:nvSpPr>
          <p:cNvPr id="31" name="Rectangle 30"/>
          <p:cNvSpPr>
            <a:spLocks/>
          </p:cNvSpPr>
          <p:nvPr/>
        </p:nvSpPr>
        <p:spPr bwMode="auto">
          <a:xfrm>
            <a:off x="540199" y="2502135"/>
            <a:ext cx="1111160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914377"/>
            <a:r>
              <a:rPr lang="en-US" sz="3600" b="1" spc="251" dirty="0">
                <a:solidFill>
                  <a:prstClr val="black"/>
                </a:solidFill>
                <a:latin typeface="Franklin Gothic Medium" panose="020B0603020102020204"/>
              </a:rPr>
              <a:t>Having a navigation system for internal robots by directing it with an external vision based navigation system and applying the system for restaurant delivery robot</a:t>
            </a:r>
          </a:p>
          <a:p>
            <a:pPr defTabSz="914377"/>
            <a:endParaRPr lang="en-US" sz="1200" dirty="0">
              <a:solidFill>
                <a:prstClr val="black"/>
              </a:solidFill>
              <a:latin typeface="Franklin Gothic Book" panose="020B0503020102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2AA243-BB38-4704-97FE-79921E0A4869}"/>
              </a:ext>
            </a:extLst>
          </p:cNvPr>
          <p:cNvSpPr txBox="1">
            <a:spLocks/>
          </p:cNvSpPr>
          <p:nvPr/>
        </p:nvSpPr>
        <p:spPr>
          <a:xfrm>
            <a:off x="0" y="546672"/>
            <a:ext cx="3019157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9363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A6DFA-70D0-4E7F-9A26-6EB7CE4FF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" r="10249"/>
          <a:stretch/>
        </p:blipFill>
        <p:spPr>
          <a:xfrm>
            <a:off x="2562260" y="929640"/>
            <a:ext cx="6363172" cy="60473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2AA243-BB38-4704-97FE-79921E0A4869}"/>
              </a:ext>
            </a:extLst>
          </p:cNvPr>
          <p:cNvSpPr txBox="1">
            <a:spLocks/>
          </p:cNvSpPr>
          <p:nvPr/>
        </p:nvSpPr>
        <p:spPr>
          <a:xfrm>
            <a:off x="0" y="365700"/>
            <a:ext cx="7956645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285943">
              <a:lnSpc>
                <a:spcPts val="3700"/>
              </a:lnSpc>
            </a:pPr>
            <a:r>
              <a:rPr lang="en-US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  <a:sym typeface="Bebas Neue" charset="0"/>
              </a:rPr>
              <a:t>DATA FLOW DIAGRAM FOR SYSTEM</a:t>
            </a:r>
          </a:p>
        </p:txBody>
      </p:sp>
    </p:spTree>
    <p:extLst>
      <p:ext uri="{BB962C8B-B14F-4D97-AF65-F5344CB8AC3E}">
        <p14:creationId xmlns:p14="http://schemas.microsoft.com/office/powerpoint/2010/main" val="66164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/>
          </p:cNvSpPr>
          <p:nvPr/>
        </p:nvSpPr>
        <p:spPr bwMode="auto">
          <a:xfrm>
            <a:off x="658369" y="546672"/>
            <a:ext cx="7563620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2285943">
              <a:lnSpc>
                <a:spcPts val="3700"/>
              </a:lnSpc>
              <a:defRPr/>
            </a:pPr>
            <a:r>
              <a:rPr lang="en-US" sz="3600" b="1" spc="251" dirty="0">
                <a:solidFill>
                  <a:srgbClr val="1F497D">
                    <a:lumMod val="60000"/>
                    <a:lumOff val="40000"/>
                  </a:srgbClr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TIMELINE</a:t>
            </a:r>
          </a:p>
        </p:txBody>
      </p:sp>
      <p:sp>
        <p:nvSpPr>
          <p:cNvPr id="58" name="OTLSHAPE_TB_00000000000000000000000000000000_LeftEndCaps">
            <a:extLst>
              <a:ext uri="{FF2B5EF4-FFF2-40B4-BE49-F238E27FC236}">
                <a16:creationId xmlns:a16="http://schemas.microsoft.com/office/drawing/2014/main" id="{750A8DDF-EE49-4412-ABBC-59F1849FE63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4299" y="4423423"/>
            <a:ext cx="595804" cy="36933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 defTabSz="914377"/>
            <a:r>
              <a:rPr lang="en-US" sz="2400" b="1" spc="-51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9" name="OTLSHAPE_TB_00000000000000000000000000000000_RightEndCaps">
            <a:extLst>
              <a:ext uri="{FF2B5EF4-FFF2-40B4-BE49-F238E27FC236}">
                <a16:creationId xmlns:a16="http://schemas.microsoft.com/office/drawing/2014/main" id="{7DE48022-0707-4F6B-B5CD-D5EF59BA127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111011" y="4423423"/>
            <a:ext cx="595804" cy="36933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 defTabSz="914377"/>
            <a:r>
              <a:rPr lang="en-US" sz="2400" b="1" spc="-51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60" name="OTLSHAPE_TB_00000000000000000000000000000000_ScaleContainer">
            <a:extLst>
              <a:ext uri="{FF2B5EF4-FFF2-40B4-BE49-F238E27FC236}">
                <a16:creationId xmlns:a16="http://schemas.microsoft.com/office/drawing/2014/main" id="{841586F5-83B5-4BF8-8843-0702A042ED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98380" y="4354088"/>
            <a:ext cx="9956800" cy="508000"/>
          </a:xfrm>
          <a:prstGeom prst="rect">
            <a:avLst/>
          </a:prstGeom>
          <a:gradFill flip="none" rotWithShape="1">
            <a:gsLst>
              <a:gs pos="0">
                <a:srgbClr val="B2B2B2"/>
              </a:gs>
              <a:gs pos="50000">
                <a:srgbClr val="F2F2F2"/>
              </a:gs>
              <a:gs pos="100000">
                <a:srgbClr val="B2B2B2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Franklin Gothic Book" panose="020B0503020102020204"/>
            </a:endParaRPr>
          </a:p>
        </p:txBody>
      </p:sp>
      <p:sp>
        <p:nvSpPr>
          <p:cNvPr id="61" name="OTLSHAPE_TB_00000000000000000000000000000000_ElapsedTime">
            <a:extLst>
              <a:ext uri="{FF2B5EF4-FFF2-40B4-BE49-F238E27FC236}">
                <a16:creationId xmlns:a16="http://schemas.microsoft.com/office/drawing/2014/main" id="{D6F0CB81-DEE5-4528-834E-7A74CFC4B45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98380" y="4354088"/>
            <a:ext cx="9127067" cy="508000"/>
          </a:xfrm>
          <a:prstGeom prst="rect">
            <a:avLst/>
          </a:prstGeom>
          <a:solidFill>
            <a:srgbClr val="B20E12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Franklin Gothic Book" panose="020B0503020102020204"/>
            </a:endParaRPr>
          </a:p>
        </p:txBody>
      </p:sp>
      <p:sp>
        <p:nvSpPr>
          <p:cNvPr id="62" name="OTLSHAPE_TB_00000000000000000000000000000000_ElapsedTimeExtension">
            <a:extLst>
              <a:ext uri="{FF2B5EF4-FFF2-40B4-BE49-F238E27FC236}">
                <a16:creationId xmlns:a16="http://schemas.microsoft.com/office/drawing/2014/main" id="{64F6BD11-5B95-4046-8CE3-50BB313962F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98380" y="2339021"/>
            <a:ext cx="9127067" cy="2015067"/>
          </a:xfrm>
          <a:prstGeom prst="rect">
            <a:avLst/>
          </a:prstGeom>
          <a:gradFill flip="none" rotWithShape="1">
            <a:gsLst>
              <a:gs pos="100000">
                <a:srgbClr val="B20E12">
                  <a:alpha val="30196"/>
                </a:srgbClr>
              </a:gs>
              <a:gs pos="0">
                <a:srgbClr val="B20E1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Franklin Gothic Book" panose="020B0503020102020204"/>
            </a:endParaRPr>
          </a:p>
        </p:txBody>
      </p:sp>
      <p:sp>
        <p:nvSpPr>
          <p:cNvPr id="63" name="OTLSHAPE_TB_00000000000000000000000000000000_TodayMarkerShape">
            <a:extLst>
              <a:ext uri="{FF2B5EF4-FFF2-40B4-BE49-F238E27FC236}">
                <a16:creationId xmlns:a16="http://schemas.microsoft.com/office/drawing/2014/main" id="{A970D63A-7687-47D0-8C5D-5B248096F65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046788" y="4862088"/>
            <a:ext cx="152400" cy="169333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Franklin Gothic Book" panose="020B0503020102020204"/>
            </a:endParaRPr>
          </a:p>
        </p:txBody>
      </p:sp>
      <p:sp>
        <p:nvSpPr>
          <p:cNvPr id="64" name="OTLSHAPE_TB_00000000000000000000000000000000_TodayMarkerText">
            <a:extLst>
              <a:ext uri="{FF2B5EF4-FFF2-40B4-BE49-F238E27FC236}">
                <a16:creationId xmlns:a16="http://schemas.microsoft.com/office/drawing/2014/main" id="{F9A83CA7-A4FB-40EE-9D76-17D065843BC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887575" y="5032348"/>
            <a:ext cx="474297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 defTabSz="914377"/>
            <a:r>
              <a:rPr lang="en-US" sz="1600" spc="-16">
                <a:solidFill>
                  <a:prstClr val="black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65" name="OTLSHAPE_TB_00000000000000000000000000000000_TimescaleInterval1">
            <a:extLst>
              <a:ext uri="{FF2B5EF4-FFF2-40B4-BE49-F238E27FC236}">
                <a16:creationId xmlns:a16="http://schemas.microsoft.com/office/drawing/2014/main" id="{FFE84987-D7EF-4948-8AC0-4D435036AE2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83047" y="4484053"/>
            <a:ext cx="498000" cy="24807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377"/>
            <a:r>
              <a:rPr lang="en-US" sz="1600" spc="-21">
                <a:solidFill>
                  <a:prstClr val="black"/>
                </a:solidFill>
                <a:latin typeface="Calibri" panose="020F0502020204030204" pitchFamily="34" charset="0"/>
              </a:rPr>
              <a:t>06/19</a:t>
            </a:r>
          </a:p>
        </p:txBody>
      </p:sp>
      <p:sp>
        <p:nvSpPr>
          <p:cNvPr id="66" name="OTLSHAPE_TB_00000000000000000000000000000000_TimescaleInterval2">
            <a:extLst>
              <a:ext uri="{FF2B5EF4-FFF2-40B4-BE49-F238E27FC236}">
                <a16:creationId xmlns:a16="http://schemas.microsoft.com/office/drawing/2014/main" id="{43EA9079-E414-4B3A-837F-3C0900D05DC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503060" y="4484053"/>
            <a:ext cx="498000" cy="24807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377"/>
            <a:r>
              <a:rPr lang="en-US" sz="1600" spc="-21">
                <a:solidFill>
                  <a:prstClr val="black"/>
                </a:solidFill>
                <a:latin typeface="Calibri" panose="020F0502020204030204" pitchFamily="34" charset="0"/>
              </a:rPr>
              <a:t>07/17</a:t>
            </a:r>
          </a:p>
        </p:txBody>
      </p:sp>
      <p:sp>
        <p:nvSpPr>
          <p:cNvPr id="67" name="OTLSHAPE_TB_00000000000000000000000000000000_TimescaleInterval3">
            <a:extLst>
              <a:ext uri="{FF2B5EF4-FFF2-40B4-BE49-F238E27FC236}">
                <a16:creationId xmlns:a16="http://schemas.microsoft.com/office/drawing/2014/main" id="{77233AB9-4187-4D77-970C-63993F68139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923073" y="4484053"/>
            <a:ext cx="498000" cy="24807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377"/>
            <a:r>
              <a:rPr lang="en-US" sz="1600" spc="-21">
                <a:solidFill>
                  <a:prstClr val="black"/>
                </a:solidFill>
                <a:latin typeface="Calibri" panose="020F0502020204030204" pitchFamily="34" charset="0"/>
              </a:rPr>
              <a:t>08/14</a:t>
            </a:r>
          </a:p>
        </p:txBody>
      </p:sp>
      <p:sp>
        <p:nvSpPr>
          <p:cNvPr id="68" name="OTLSHAPE_TB_00000000000000000000000000000000_TimescaleInterval4">
            <a:extLst>
              <a:ext uri="{FF2B5EF4-FFF2-40B4-BE49-F238E27FC236}">
                <a16:creationId xmlns:a16="http://schemas.microsoft.com/office/drawing/2014/main" id="{F7334E0E-061E-4C23-821F-878634B4F87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343087" y="4484053"/>
            <a:ext cx="498000" cy="24807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377"/>
            <a:r>
              <a:rPr lang="en-US" sz="1600" spc="-21">
                <a:solidFill>
                  <a:prstClr val="black"/>
                </a:solidFill>
                <a:latin typeface="Calibri" panose="020F0502020204030204" pitchFamily="34" charset="0"/>
              </a:rPr>
              <a:t>09/11</a:t>
            </a:r>
          </a:p>
        </p:txBody>
      </p:sp>
      <p:sp>
        <p:nvSpPr>
          <p:cNvPr id="69" name="OTLSHAPE_TB_00000000000000000000000000000000_TimescaleInterval5">
            <a:extLst>
              <a:ext uri="{FF2B5EF4-FFF2-40B4-BE49-F238E27FC236}">
                <a16:creationId xmlns:a16="http://schemas.microsoft.com/office/drawing/2014/main" id="{E089A560-29D9-4AD0-969D-E6F92309CC8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763100" y="4484053"/>
            <a:ext cx="498000" cy="24807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377"/>
            <a:r>
              <a:rPr lang="en-US" sz="1600" spc="-21">
                <a:solidFill>
                  <a:prstClr val="black"/>
                </a:solidFill>
                <a:latin typeface="Calibri" panose="020F0502020204030204" pitchFamily="34" charset="0"/>
              </a:rPr>
              <a:t>10/09</a:t>
            </a:r>
          </a:p>
        </p:txBody>
      </p:sp>
      <p:sp>
        <p:nvSpPr>
          <p:cNvPr id="70" name="OTLSHAPE_TB_00000000000000000000000000000000_TimescaleInterval6">
            <a:extLst>
              <a:ext uri="{FF2B5EF4-FFF2-40B4-BE49-F238E27FC236}">
                <a16:creationId xmlns:a16="http://schemas.microsoft.com/office/drawing/2014/main" id="{B97A8D8A-7B86-4CD3-AE35-EA8AB1EE937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183113" y="4484053"/>
            <a:ext cx="498000" cy="24807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377"/>
            <a:r>
              <a:rPr lang="en-US" sz="1600" spc="-21">
                <a:solidFill>
                  <a:prstClr val="black"/>
                </a:solidFill>
                <a:latin typeface="Calibri" panose="020F0502020204030204" pitchFamily="34" charset="0"/>
              </a:rPr>
              <a:t>11/06</a:t>
            </a:r>
          </a:p>
        </p:txBody>
      </p:sp>
      <p:sp>
        <p:nvSpPr>
          <p:cNvPr id="71" name="OTLSHAPE_TB_00000000000000000000000000000000_TimescaleInterval7">
            <a:extLst>
              <a:ext uri="{FF2B5EF4-FFF2-40B4-BE49-F238E27FC236}">
                <a16:creationId xmlns:a16="http://schemas.microsoft.com/office/drawing/2014/main" id="{BE0316FC-3101-449F-8C8C-6EE406D9D64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603127" y="4484053"/>
            <a:ext cx="498000" cy="24807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377"/>
            <a:r>
              <a:rPr lang="en-US" sz="1600" spc="-21">
                <a:solidFill>
                  <a:prstClr val="black"/>
                </a:solidFill>
                <a:latin typeface="Calibri" panose="020F0502020204030204" pitchFamily="34" charset="0"/>
              </a:rPr>
              <a:t>12/04</a:t>
            </a:r>
          </a:p>
        </p:txBody>
      </p:sp>
      <p:sp>
        <p:nvSpPr>
          <p:cNvPr id="72" name="OTLSHAPE_T_d4adb7311922420ab2388fcbac3bf752_Shape">
            <a:extLst>
              <a:ext uri="{FF2B5EF4-FFF2-40B4-BE49-F238E27FC236}">
                <a16:creationId xmlns:a16="http://schemas.microsoft.com/office/drawing/2014/main" id="{9A226D93-1CF3-4044-A667-80142758384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98380" y="2339022"/>
            <a:ext cx="3149600" cy="372533"/>
          </a:xfrm>
          <a:prstGeom prst="chevron">
            <a:avLst/>
          </a:prstGeom>
          <a:solidFill>
            <a:srgbClr val="02B2EE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Franklin Gothic Book" panose="020B0503020102020204"/>
            </a:endParaRPr>
          </a:p>
        </p:txBody>
      </p:sp>
      <p:sp>
        <p:nvSpPr>
          <p:cNvPr id="73" name="OTLSHAPE_T_59ac44300250408c8f8e26a5ec43ceef_Shape">
            <a:extLst>
              <a:ext uri="{FF2B5EF4-FFF2-40B4-BE49-F238E27FC236}">
                <a16:creationId xmlns:a16="http://schemas.microsoft.com/office/drawing/2014/main" id="{5A0E67CD-70B8-4EE1-A4F2-A1CF3D0BC9A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091981" y="2796222"/>
            <a:ext cx="3149600" cy="372533"/>
          </a:xfrm>
          <a:prstGeom prst="chevron">
            <a:avLst/>
          </a:prstGeom>
          <a:solidFill>
            <a:srgbClr val="02B2EE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Franklin Gothic Book" panose="020B0503020102020204"/>
            </a:endParaRPr>
          </a:p>
        </p:txBody>
      </p:sp>
      <p:sp>
        <p:nvSpPr>
          <p:cNvPr id="74" name="OTLSHAPE_T_c1359a2a89a04af09c2ea7f2990e0a63_Shape">
            <a:extLst>
              <a:ext uri="{FF2B5EF4-FFF2-40B4-BE49-F238E27FC236}">
                <a16:creationId xmlns:a16="http://schemas.microsoft.com/office/drawing/2014/main" id="{60931806-4AEE-464B-96C9-318856A8102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236296" y="3253422"/>
            <a:ext cx="3708400" cy="372533"/>
          </a:xfrm>
          <a:prstGeom prst="chevron">
            <a:avLst/>
          </a:prstGeom>
          <a:solidFill>
            <a:srgbClr val="02B2EE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Franklin Gothic Book" panose="020B0503020102020204"/>
            </a:endParaRPr>
          </a:p>
        </p:txBody>
      </p:sp>
      <p:sp>
        <p:nvSpPr>
          <p:cNvPr id="75" name="OTLSHAPE_T_79f2bf96ee9d482f95e07d6a94bc8b89_Shape">
            <a:extLst>
              <a:ext uri="{FF2B5EF4-FFF2-40B4-BE49-F238E27FC236}">
                <a16:creationId xmlns:a16="http://schemas.microsoft.com/office/drawing/2014/main" id="{E8E64D1B-9C6C-4DE7-9CC9-786EBFF1656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1955" y="3710622"/>
            <a:ext cx="4267200" cy="372533"/>
          </a:xfrm>
          <a:prstGeom prst="chevron">
            <a:avLst/>
          </a:prstGeom>
          <a:solidFill>
            <a:srgbClr val="02B2EE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Franklin Gothic Book" panose="020B0503020102020204"/>
            </a:endParaRPr>
          </a:p>
        </p:txBody>
      </p:sp>
      <p:sp>
        <p:nvSpPr>
          <p:cNvPr id="76" name="OTLSHAPE_T_d4adb7311922420ab2388fcbac3bf752_JoinedDate">
            <a:extLst>
              <a:ext uri="{FF2B5EF4-FFF2-40B4-BE49-F238E27FC236}">
                <a16:creationId xmlns:a16="http://schemas.microsoft.com/office/drawing/2014/main" id="{4C1566C0-CD9D-4C56-881A-7D429D857918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210393" y="2422728"/>
            <a:ext cx="1049867" cy="2051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377"/>
            <a:r>
              <a:rPr lang="en-US" sz="1333" spc="-5" dirty="0">
                <a:solidFill>
                  <a:prstClr val="black"/>
                </a:solidFill>
                <a:latin typeface="Calibri" panose="020F0502020204030204" pitchFamily="34" charset="0"/>
              </a:rPr>
              <a:t>Jun 19 - Aug 19</a:t>
            </a:r>
          </a:p>
        </p:txBody>
      </p:sp>
      <p:sp>
        <p:nvSpPr>
          <p:cNvPr id="77" name="OTLSHAPE_T_d4adb7311922420ab2388fcbac3bf752_Title">
            <a:extLst>
              <a:ext uri="{FF2B5EF4-FFF2-40B4-BE49-F238E27FC236}">
                <a16:creationId xmlns:a16="http://schemas.microsoft.com/office/drawing/2014/main" id="{974A9D2E-5919-41DF-862B-A31F2A1D0974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510013" y="2412406"/>
            <a:ext cx="2133600" cy="2257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377"/>
            <a:r>
              <a:rPr lang="en-US" sz="1467" b="1" spc="-8">
                <a:solidFill>
                  <a:prstClr val="black"/>
                </a:solidFill>
                <a:latin typeface="Calibri" panose="020F0502020204030204" pitchFamily="34" charset="0"/>
              </a:rPr>
              <a:t>Order Management System</a:t>
            </a:r>
          </a:p>
        </p:txBody>
      </p:sp>
      <p:sp>
        <p:nvSpPr>
          <p:cNvPr id="78" name="OTLSHAPE_T_59ac44300250408c8f8e26a5ec43ceef_Title">
            <a:extLst>
              <a:ext uri="{FF2B5EF4-FFF2-40B4-BE49-F238E27FC236}">
                <a16:creationId xmlns:a16="http://schemas.microsoft.com/office/drawing/2014/main" id="{F1945892-1824-48C5-8502-CB95FC5352B2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3719448" y="2741521"/>
            <a:ext cx="3894667" cy="45153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377"/>
            <a:r>
              <a:rPr lang="en-US" sz="1467" b="1" spc="-3" dirty="0">
                <a:solidFill>
                  <a:prstClr val="black"/>
                </a:solidFill>
                <a:latin typeface="Calibri" panose="020F0502020204030204" pitchFamily="34" charset="0"/>
              </a:rPr>
              <a:t>Vision based obstacle </a:t>
            </a:r>
            <a:br>
              <a:rPr lang="en-US" sz="1467" b="1" spc="-3" dirty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1467" b="1" spc="-3" dirty="0">
                <a:solidFill>
                  <a:prstClr val="black"/>
                </a:solidFill>
                <a:latin typeface="Calibri" panose="020F0502020204030204" pitchFamily="34" charset="0"/>
              </a:rPr>
              <a:t>detection and path planning</a:t>
            </a:r>
          </a:p>
        </p:txBody>
      </p:sp>
      <p:sp>
        <p:nvSpPr>
          <p:cNvPr id="79" name="OTLSHAPE_T_59ac44300250408c8f8e26a5ec43ceef_JoinedDate">
            <a:extLst>
              <a:ext uri="{FF2B5EF4-FFF2-40B4-BE49-F238E27FC236}">
                <a16:creationId xmlns:a16="http://schemas.microsoft.com/office/drawing/2014/main" id="{ED4C2AB6-97A5-4407-A275-C680A03DB81E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7303995" y="2879928"/>
            <a:ext cx="1066800" cy="2051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377"/>
            <a:r>
              <a:rPr lang="en-US" sz="1333" spc="-5" dirty="0">
                <a:solidFill>
                  <a:prstClr val="black"/>
                </a:solidFill>
                <a:latin typeface="Calibri" panose="020F0502020204030204" pitchFamily="34" charset="0"/>
              </a:rPr>
              <a:t>Aug 19 - Oct 19</a:t>
            </a:r>
          </a:p>
        </p:txBody>
      </p:sp>
      <p:sp>
        <p:nvSpPr>
          <p:cNvPr id="80" name="OTLSHAPE_T_c1359a2a89a04af09c2ea7f2990e0a63_JoinedDate">
            <a:extLst>
              <a:ext uri="{FF2B5EF4-FFF2-40B4-BE49-F238E27FC236}">
                <a16:creationId xmlns:a16="http://schemas.microsoft.com/office/drawing/2014/main" id="{71849002-A77C-45C3-8377-2E57CF30CD4E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006172" y="3337128"/>
            <a:ext cx="1049867" cy="2051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377"/>
            <a:r>
              <a:rPr lang="en-US" sz="1333" spc="-5">
                <a:solidFill>
                  <a:prstClr val="black"/>
                </a:solidFill>
                <a:latin typeface="Calibri" panose="020F0502020204030204" pitchFamily="34" charset="0"/>
              </a:rPr>
              <a:t>Oct 20 - Dec 31</a:t>
            </a:r>
          </a:p>
        </p:txBody>
      </p:sp>
      <p:sp>
        <p:nvSpPr>
          <p:cNvPr id="81" name="OTLSHAPE_T_c1359a2a89a04af09c2ea7f2990e0a63_Title">
            <a:extLst>
              <a:ext uri="{FF2B5EF4-FFF2-40B4-BE49-F238E27FC236}">
                <a16:creationId xmlns:a16="http://schemas.microsoft.com/office/drawing/2014/main" id="{308A7306-258F-4A8B-9D63-8453D84874F6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8186007" y="3326806"/>
            <a:ext cx="1811867" cy="2257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377"/>
            <a:r>
              <a:rPr lang="en-US" sz="1467" b="1" spc="-8">
                <a:solidFill>
                  <a:prstClr val="black"/>
                </a:solidFill>
                <a:latin typeface="Calibri" panose="020F0502020204030204" pitchFamily="34" charset="0"/>
              </a:rPr>
              <a:t>Navigation of the robot</a:t>
            </a:r>
          </a:p>
        </p:txBody>
      </p:sp>
      <p:sp>
        <p:nvSpPr>
          <p:cNvPr id="82" name="OTLSHAPE_T_79f2bf96ee9d482f95e07d6a94bc8b89_JoinedDate">
            <a:extLst>
              <a:ext uri="{FF2B5EF4-FFF2-40B4-BE49-F238E27FC236}">
                <a16:creationId xmlns:a16="http://schemas.microsoft.com/office/drawing/2014/main" id="{25ED844C-182A-4A7C-BD38-9A034FEC29D2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5579692" y="3794328"/>
            <a:ext cx="1032933" cy="2051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377"/>
            <a:r>
              <a:rPr lang="en-US" sz="1333" spc="-5" dirty="0">
                <a:solidFill>
                  <a:prstClr val="black"/>
                </a:solidFill>
                <a:latin typeface="Calibri" panose="020F0502020204030204" pitchFamily="34" charset="0"/>
              </a:rPr>
              <a:t>Jun 24 - Sep 15</a:t>
            </a:r>
          </a:p>
        </p:txBody>
      </p:sp>
      <p:sp>
        <p:nvSpPr>
          <p:cNvPr id="83" name="OTLSHAPE_T_79f2bf96ee9d482f95e07d6a94bc8b89_Title">
            <a:extLst>
              <a:ext uri="{FF2B5EF4-FFF2-40B4-BE49-F238E27FC236}">
                <a16:creationId xmlns:a16="http://schemas.microsoft.com/office/drawing/2014/main" id="{EE9B9B67-4C9C-4C13-883D-BBA0BAABB880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2681424" y="3784006"/>
            <a:ext cx="1405467" cy="2257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377"/>
            <a:r>
              <a:rPr lang="en-US" sz="1467" b="1" spc="-5" dirty="0">
                <a:solidFill>
                  <a:prstClr val="black"/>
                </a:solidFill>
                <a:latin typeface="Calibri" panose="020F0502020204030204" pitchFamily="34" charset="0"/>
              </a:rPr>
              <a:t>Building the robot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2AA243-BB38-4704-97FE-79921E0A4869}"/>
              </a:ext>
            </a:extLst>
          </p:cNvPr>
          <p:cNvSpPr txBox="1">
            <a:spLocks/>
          </p:cNvSpPr>
          <p:nvPr/>
        </p:nvSpPr>
        <p:spPr>
          <a:xfrm>
            <a:off x="0" y="546672"/>
            <a:ext cx="3019157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TIMELINE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84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/>
          </p:cNvSpPr>
          <p:nvPr/>
        </p:nvSpPr>
        <p:spPr bwMode="auto">
          <a:xfrm>
            <a:off x="2314190" y="2962608"/>
            <a:ext cx="7563620" cy="96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2285943">
              <a:lnSpc>
                <a:spcPts val="3700"/>
              </a:lnSpc>
              <a:defRPr/>
            </a:pPr>
            <a:r>
              <a:rPr lang="en-US" sz="4400" b="1" spc="251" dirty="0"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ORDER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09330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/>
          </p:cNvSpPr>
          <p:nvPr/>
        </p:nvSpPr>
        <p:spPr bwMode="auto">
          <a:xfrm>
            <a:off x="658369" y="546672"/>
            <a:ext cx="7563620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2285943">
              <a:lnSpc>
                <a:spcPts val="3700"/>
              </a:lnSpc>
              <a:defRPr/>
            </a:pPr>
            <a:r>
              <a:rPr lang="en-US" sz="3600" b="1" spc="251" dirty="0">
                <a:solidFill>
                  <a:srgbClr val="1F497D">
                    <a:lumMod val="60000"/>
                    <a:lumOff val="40000"/>
                  </a:srgbClr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Database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CC4E5-F426-404D-9D65-7A85BA97E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62" r="37962" b="22705"/>
          <a:stretch/>
        </p:blipFill>
        <p:spPr>
          <a:xfrm>
            <a:off x="913043" y="1779912"/>
            <a:ext cx="5815135" cy="34430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9E5D6F-AA3A-433C-8639-CC19949F3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4" t="17298" r="35450" b="19084"/>
          <a:stretch/>
        </p:blipFill>
        <p:spPr>
          <a:xfrm>
            <a:off x="1233083" y="1535535"/>
            <a:ext cx="3686460" cy="2874243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64C1C53-AEF0-4447-A4F3-982035F1AE80}"/>
              </a:ext>
            </a:extLst>
          </p:cNvPr>
          <p:cNvSpPr>
            <a:spLocks/>
          </p:cNvSpPr>
          <p:nvPr/>
        </p:nvSpPr>
        <p:spPr bwMode="auto">
          <a:xfrm>
            <a:off x="6938905" y="2471788"/>
            <a:ext cx="5253095" cy="237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2285943">
              <a:lnSpc>
                <a:spcPts val="3700"/>
              </a:lnSpc>
              <a:defRPr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Data base consists,</a:t>
            </a:r>
          </a:p>
          <a:p>
            <a:pPr marL="1066773" lvl="1" indent="-609585" defTabSz="2285943">
              <a:lnSpc>
                <a:spcPts val="3700"/>
              </a:lnSpc>
              <a:buFont typeface="Wingdings" panose="05000000000000000000" pitchFamily="2" charset="2"/>
              <a:buChar char="ü"/>
              <a:defRPr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Credential Information</a:t>
            </a:r>
          </a:p>
          <a:p>
            <a:pPr marL="1066773" lvl="1" indent="-609585" defTabSz="2285943">
              <a:lnSpc>
                <a:spcPts val="3700"/>
              </a:lnSpc>
              <a:buFont typeface="Wingdings" panose="05000000000000000000" pitchFamily="2" charset="2"/>
              <a:buChar char="ü"/>
              <a:defRPr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Food lists</a:t>
            </a:r>
          </a:p>
          <a:p>
            <a:pPr marL="1066773" lvl="1" indent="-609585" defTabSz="2285943">
              <a:lnSpc>
                <a:spcPts val="3700"/>
              </a:lnSpc>
              <a:buFont typeface="Wingdings" panose="05000000000000000000" pitchFamily="2" charset="2"/>
              <a:buChar char="ü"/>
              <a:defRPr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Ordered items</a:t>
            </a:r>
          </a:p>
          <a:p>
            <a:pPr marL="1066773" lvl="1" indent="-609585" defTabSz="2285943">
              <a:lnSpc>
                <a:spcPts val="3700"/>
              </a:lnSpc>
              <a:buFont typeface="Wingdings" panose="05000000000000000000" pitchFamily="2" charset="2"/>
              <a:buChar char="ü"/>
              <a:defRPr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Table allocation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AA243-BB38-4704-97FE-79921E0A4869}"/>
              </a:ext>
            </a:extLst>
          </p:cNvPr>
          <p:cNvSpPr txBox="1">
            <a:spLocks/>
          </p:cNvSpPr>
          <p:nvPr/>
        </p:nvSpPr>
        <p:spPr>
          <a:xfrm>
            <a:off x="0" y="546672"/>
            <a:ext cx="3019157" cy="6827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37427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/>
          </p:cNvSpPr>
          <p:nvPr/>
        </p:nvSpPr>
        <p:spPr bwMode="auto">
          <a:xfrm>
            <a:off x="658369" y="546672"/>
            <a:ext cx="7563620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2285943">
              <a:lnSpc>
                <a:spcPts val="3700"/>
              </a:lnSpc>
              <a:defRPr/>
            </a:pPr>
            <a:r>
              <a:rPr lang="en-US" sz="3600" b="1" spc="251" dirty="0">
                <a:solidFill>
                  <a:srgbClr val="1F497D">
                    <a:lumMod val="60000"/>
                    <a:lumOff val="40000"/>
                  </a:srgbClr>
                </a:solidFill>
                <a:latin typeface="Franklin Gothic Medium" panose="020B0603020102020204"/>
                <a:ea typeface="Lato Black" charset="0"/>
                <a:cs typeface="Lato Black" charset="0"/>
                <a:sym typeface="Bebas Neue" charset="0"/>
              </a:rPr>
              <a:t>User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8A1DE-B8E4-4E78-AF40-44C4F421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4" r="50356" b="9921"/>
          <a:stretch/>
        </p:blipFill>
        <p:spPr>
          <a:xfrm>
            <a:off x="905834" y="1737360"/>
            <a:ext cx="5335652" cy="458129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6AEC7-80B4-4BE7-87A0-DD3C52FE2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0" t="13730" r="32531" b="16175"/>
          <a:stretch/>
        </p:blipFill>
        <p:spPr>
          <a:xfrm>
            <a:off x="617125" y="1679873"/>
            <a:ext cx="5478875" cy="3303983"/>
          </a:xfrm>
          <a:prstGeom prst="ellipse">
            <a:avLst/>
          </a:prstGeom>
          <a:ln w="63500" cap="rnd">
            <a:solidFill>
              <a:schemeClr val="bg1">
                <a:lumMod val="9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998C8B-97E4-4516-AF63-15820A42EF27}"/>
              </a:ext>
            </a:extLst>
          </p:cNvPr>
          <p:cNvSpPr>
            <a:spLocks/>
          </p:cNvSpPr>
          <p:nvPr/>
        </p:nvSpPr>
        <p:spPr bwMode="auto">
          <a:xfrm>
            <a:off x="6636199" y="1812123"/>
            <a:ext cx="5335652" cy="38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marL="457189" indent="-457189" defTabSz="914377">
              <a:buFont typeface="Wingdings" panose="05000000000000000000" pitchFamily="2" charset="2"/>
              <a:buChar char="ü"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</a:rPr>
              <a:t>The UI of OMS is used to,</a:t>
            </a:r>
          </a:p>
          <a:p>
            <a:pPr marL="914377" lvl="1" indent="-457189" defTabSz="914377">
              <a:buFont typeface="Arial" panose="020B0604020202020204" pitchFamily="34" charset="0"/>
              <a:buChar char="•"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</a:rPr>
              <a:t>receive</a:t>
            </a:r>
            <a:r>
              <a:rPr lang="en-US" sz="3733" b="1" spc="251" dirty="0">
                <a:solidFill>
                  <a:prstClr val="black"/>
                </a:solidFill>
                <a:latin typeface="Franklin Gothic Medium" panose="020B0603020102020204"/>
              </a:rPr>
              <a:t> </a:t>
            </a: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</a:rPr>
              <a:t>the</a:t>
            </a:r>
            <a:r>
              <a:rPr lang="en-US" sz="3733" b="1" spc="251" dirty="0">
                <a:solidFill>
                  <a:prstClr val="black"/>
                </a:solidFill>
                <a:latin typeface="Franklin Gothic Medium" panose="020B0603020102020204"/>
              </a:rPr>
              <a:t> </a:t>
            </a: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</a:rPr>
              <a:t>order from webpage and update it in the database</a:t>
            </a:r>
          </a:p>
          <a:p>
            <a:pPr marL="914377" lvl="1" indent="-457189" defTabSz="914377">
              <a:buFont typeface="Arial" panose="020B0604020202020204" pitchFamily="34" charset="0"/>
              <a:buChar char="•"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</a:rPr>
              <a:t>create Interface for customer and admin</a:t>
            </a:r>
          </a:p>
          <a:p>
            <a:pPr marL="914377" lvl="1" indent="-457189" defTabSz="914377">
              <a:buFont typeface="Arial" panose="020B0604020202020204" pitchFamily="34" charset="0"/>
              <a:buChar char="•"/>
            </a:pPr>
            <a:r>
              <a:rPr lang="en-US" sz="2667" b="1" spc="251" dirty="0">
                <a:solidFill>
                  <a:prstClr val="black"/>
                </a:solidFill>
                <a:latin typeface="Franklin Gothic Medium" panose="020B0603020102020204"/>
              </a:rPr>
              <a:t>connect the database to the webpage and update the orders in admin page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AA243-BB38-4704-97FE-79921E0A4869}"/>
              </a:ext>
            </a:extLst>
          </p:cNvPr>
          <p:cNvSpPr txBox="1">
            <a:spLocks/>
          </p:cNvSpPr>
          <p:nvPr/>
        </p:nvSpPr>
        <p:spPr>
          <a:xfrm>
            <a:off x="0" y="345076"/>
            <a:ext cx="4632960" cy="88438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2661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-Event_Timeline_16-9" id="{1C0E1854-7130-D149-9E7D-9E6FE4282EAD}" vid="{D454DE67-CBB5-A549-AD15-5728A6E9B9C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3965</TotalTime>
  <Words>573</Words>
  <Application>Microsoft Office PowerPoint</Application>
  <PresentationFormat>Widescreen</PresentationFormat>
  <Paragraphs>126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Bebas Neue</vt:lpstr>
      <vt:lpstr>Calibri</vt:lpstr>
      <vt:lpstr>Calibri Light</vt:lpstr>
      <vt:lpstr>Century Schoolbook</vt:lpstr>
      <vt:lpstr>Franklin Gothic Book</vt:lpstr>
      <vt:lpstr>Franklin Gothic Medium</vt:lpstr>
      <vt:lpstr>Lato Black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ROBOT DESIGN AND MOTION CONTROL</vt:lpstr>
      <vt:lpstr>PowerPoint Presentation</vt:lpstr>
      <vt:lpstr>PowerPoint Presentation</vt:lpstr>
      <vt:lpstr>PowerPoint Presentation</vt:lpstr>
      <vt:lpstr>PowerPoint Presentation</vt:lpstr>
      <vt:lpstr>IMAGE TRANSMISSION, PROCESSING AND PATH 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Mursina</dc:creator>
  <cp:lastModifiedBy>Umair Ahmadh</cp:lastModifiedBy>
  <cp:revision>305</cp:revision>
  <dcterms:created xsi:type="dcterms:W3CDTF">2019-05-30T08:22:34Z</dcterms:created>
  <dcterms:modified xsi:type="dcterms:W3CDTF">2019-12-16T17:19:18Z</dcterms:modified>
</cp:coreProperties>
</file>